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4" r:id="rId3"/>
    <p:sldId id="275" r:id="rId4"/>
    <p:sldId id="276" r:id="rId5"/>
    <p:sldId id="270" r:id="rId6"/>
    <p:sldId id="277" r:id="rId7"/>
    <p:sldId id="278" r:id="rId8"/>
    <p:sldId id="279" r:id="rId9"/>
    <p:sldId id="280" r:id="rId10"/>
    <p:sldId id="268" r:id="rId11"/>
    <p:sldId id="265" r:id="rId12"/>
    <p:sldId id="266" r:id="rId13"/>
    <p:sldId id="263" r:id="rId14"/>
    <p:sldId id="262" r:id="rId15"/>
    <p:sldId id="264" r:id="rId16"/>
    <p:sldId id="269" r:id="rId17"/>
    <p:sldId id="271" r:id="rId18"/>
    <p:sldId id="272" r:id="rId19"/>
    <p:sldId id="281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ko-KR" smtClean="0"/>
                      <a:t>Literature</a:t>
                    </a:r>
                    <a:r>
                      <a:rPr lang="ko-KR" altLang="en-US"/>
                      <a:t>
</a:t>
                    </a:r>
                    <a:r>
                      <a:rPr lang="en-US" altLang="ko-KR" dirty="0"/>
                      <a:t>66%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6717957130358693"/>
                  <c:y val="0.12929403090568792"/>
                </c:manualLayout>
              </c:layout>
              <c:tx>
                <c:rich>
                  <a:bodyPr/>
                  <a:lstStyle/>
                  <a:p>
                    <a:r>
                      <a:rPr lang="en-US" altLang="ko-KR" dirty="0" smtClean="0"/>
                      <a:t>Non-Literature</a:t>
                    </a:r>
                    <a:r>
                      <a:rPr lang="ko-KR" altLang="en-US" dirty="0"/>
                      <a:t>
</a:t>
                    </a:r>
                    <a:r>
                      <a:rPr lang="en-US" altLang="ko-KR" dirty="0"/>
                      <a:t>34%</a:t>
                    </a:r>
                    <a:endParaRPr lang="ko-KR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Sheet3!$A$1:$B$1</c:f>
              <c:strCache>
                <c:ptCount val="2"/>
                <c:pt idx="0">
                  <c:v>문학</c:v>
                </c:pt>
                <c:pt idx="1">
                  <c:v>비문학</c:v>
                </c:pt>
              </c:strCache>
            </c:strRef>
          </c:cat>
          <c:val>
            <c:numRef>
              <c:f>Sheet3!$A$2:$B$2</c:f>
              <c:numCache>
                <c:formatCode>0%</c:formatCode>
                <c:ptCount val="2"/>
                <c:pt idx="0">
                  <c:v>0.66000000000000025</c:v>
                </c:pt>
                <c:pt idx="1">
                  <c:v>0.34000000000000014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Web</c:v>
                </c:pt>
              </c:strCache>
            </c:strRef>
          </c:tx>
          <c:invertIfNegative val="0"/>
          <c:cat>
            <c:numRef>
              <c:f>Sheet2!$B$1:$I$1</c:f>
              <c:numCache>
                <c:formatCode>mmm/yy</c:formatCode>
                <c:ptCount val="8"/>
                <c:pt idx="0">
                  <c:v>40603</c:v>
                </c:pt>
                <c:pt idx="1">
                  <c:v>40634</c:v>
                </c:pt>
                <c:pt idx="2">
                  <c:v>40664</c:v>
                </c:pt>
                <c:pt idx="3">
                  <c:v>40695</c:v>
                </c:pt>
                <c:pt idx="4">
                  <c:v>40725</c:v>
                </c:pt>
                <c:pt idx="5">
                  <c:v>40756</c:v>
                </c:pt>
                <c:pt idx="6">
                  <c:v>40787</c:v>
                </c:pt>
                <c:pt idx="7">
                  <c:v>40817</c:v>
                </c:pt>
              </c:numCache>
            </c:numRef>
          </c:cat>
          <c:val>
            <c:numRef>
              <c:f>Sheet2!$B$2:$I$2</c:f>
              <c:numCache>
                <c:formatCode>General</c:formatCode>
                <c:ptCount val="8"/>
                <c:pt idx="0">
                  <c:v>720</c:v>
                </c:pt>
                <c:pt idx="1">
                  <c:v>260</c:v>
                </c:pt>
                <c:pt idx="2">
                  <c:v>374</c:v>
                </c:pt>
                <c:pt idx="3">
                  <c:v>255</c:v>
                </c:pt>
                <c:pt idx="4">
                  <c:v>305</c:v>
                </c:pt>
                <c:pt idx="5">
                  <c:v>251</c:v>
                </c:pt>
                <c:pt idx="6">
                  <c:v>393</c:v>
                </c:pt>
                <c:pt idx="7">
                  <c:v>375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App</c:v>
                </c:pt>
              </c:strCache>
            </c:strRef>
          </c:tx>
          <c:invertIfNegative val="0"/>
          <c:cat>
            <c:numRef>
              <c:f>Sheet2!$B$1:$I$1</c:f>
              <c:numCache>
                <c:formatCode>mmm/yy</c:formatCode>
                <c:ptCount val="8"/>
                <c:pt idx="0">
                  <c:v>40603</c:v>
                </c:pt>
                <c:pt idx="1">
                  <c:v>40634</c:v>
                </c:pt>
                <c:pt idx="2">
                  <c:v>40664</c:v>
                </c:pt>
                <c:pt idx="3">
                  <c:v>40695</c:v>
                </c:pt>
                <c:pt idx="4">
                  <c:v>40725</c:v>
                </c:pt>
                <c:pt idx="5">
                  <c:v>40756</c:v>
                </c:pt>
                <c:pt idx="6">
                  <c:v>40787</c:v>
                </c:pt>
                <c:pt idx="7">
                  <c:v>40817</c:v>
                </c:pt>
              </c:numCache>
            </c:numRef>
          </c:cat>
          <c:val>
            <c:numRef>
              <c:f>Sheet2!$B$3:$I$3</c:f>
              <c:numCache>
                <c:formatCode>General</c:formatCode>
                <c:ptCount val="8"/>
                <c:pt idx="0">
                  <c:v>159</c:v>
                </c:pt>
                <c:pt idx="1">
                  <c:v>284</c:v>
                </c:pt>
                <c:pt idx="2">
                  <c:v>408</c:v>
                </c:pt>
                <c:pt idx="3">
                  <c:v>451</c:v>
                </c:pt>
                <c:pt idx="4">
                  <c:v>440</c:v>
                </c:pt>
                <c:pt idx="5">
                  <c:v>495</c:v>
                </c:pt>
                <c:pt idx="6">
                  <c:v>501</c:v>
                </c:pt>
                <c:pt idx="7">
                  <c:v>545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331904"/>
        <c:axId val="38333440"/>
        <c:axId val="0"/>
      </c:bar3DChart>
      <c:dateAx>
        <c:axId val="38331904"/>
        <c:scaling>
          <c:orientation val="minMax"/>
        </c:scaling>
        <c:delete val="0"/>
        <c:axPos val="b"/>
        <c:numFmt formatCode="mmm/yy" sourceLinked="1"/>
        <c:majorTickMark val="out"/>
        <c:minorTickMark val="none"/>
        <c:tickLblPos val="nextTo"/>
        <c:crossAx val="38333440"/>
        <c:crosses val="autoZero"/>
        <c:auto val="1"/>
        <c:lblOffset val="100"/>
        <c:baseTimeUnit val="months"/>
      </c:dateAx>
      <c:valAx>
        <c:axId val="38333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3319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Sheet4!$A$1:$A$15</c:f>
              <c:strCache>
                <c:ptCount val="15"/>
                <c:pt idx="0">
                  <c:v>Self-help</c:v>
                </c:pt>
                <c:pt idx="1">
                  <c:v>Business/Economics</c:v>
                </c:pt>
                <c:pt idx="2">
                  <c:v>Languages</c:v>
                </c:pt>
                <c:pt idx="3">
                  <c:v>Humanities</c:v>
                </c:pt>
                <c:pt idx="4">
                  <c:v>Health</c:v>
                </c:pt>
                <c:pt idx="5">
                  <c:v>Family, Cook books</c:v>
                </c:pt>
                <c:pt idx="6">
                  <c:v>History, Mythology</c:v>
                </c:pt>
                <c:pt idx="7">
                  <c:v>Comic</c:v>
                </c:pt>
                <c:pt idx="8">
                  <c:v>Children's</c:v>
                </c:pt>
                <c:pt idx="9">
                  <c:v>Society, Politics</c:v>
                </c:pt>
                <c:pt idx="10">
                  <c:v>Travel, Hobbies</c:v>
                </c:pt>
                <c:pt idx="11">
                  <c:v>Religion</c:v>
                </c:pt>
                <c:pt idx="12">
                  <c:v>EBS</c:v>
                </c:pt>
                <c:pt idx="13">
                  <c:v>Computer, Internet</c:v>
                </c:pt>
                <c:pt idx="14">
                  <c:v>Science, Engineering</c:v>
                </c:pt>
              </c:strCache>
            </c:strRef>
          </c:cat>
          <c:val>
            <c:numRef>
              <c:f>Sheet4!$B$1:$B$15</c:f>
              <c:numCache>
                <c:formatCode>0%</c:formatCode>
                <c:ptCount val="15"/>
                <c:pt idx="0">
                  <c:v>0.28000000000000008</c:v>
                </c:pt>
                <c:pt idx="1">
                  <c:v>0.16</c:v>
                </c:pt>
                <c:pt idx="2">
                  <c:v>9.0000000000000024E-2</c:v>
                </c:pt>
                <c:pt idx="3">
                  <c:v>9.0000000000000024E-2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4.0000000000000015E-2</c:v>
                </c:pt>
                <c:pt idx="8">
                  <c:v>4.0000000000000015E-2</c:v>
                </c:pt>
                <c:pt idx="9">
                  <c:v>3.0000000000000002E-2</c:v>
                </c:pt>
                <c:pt idx="10">
                  <c:v>3.0000000000000002E-2</c:v>
                </c:pt>
                <c:pt idx="11">
                  <c:v>2.0000000000000007E-2</c:v>
                </c:pt>
                <c:pt idx="12">
                  <c:v>2.0000000000000007E-2</c:v>
                </c:pt>
                <c:pt idx="13">
                  <c:v>2.0000000000000007E-2</c:v>
                </c:pt>
                <c:pt idx="14">
                  <c:v>1.0000000000000004E-2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5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6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7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8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9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10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11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12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13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14"/>
        <c:txPr>
          <a:bodyPr/>
          <a:lstStyle/>
          <a:p>
            <a:pPr>
              <a:defRPr sz="1200" b="1"/>
            </a:pPr>
            <a:endParaRPr lang="en-US"/>
          </a:p>
        </c:txPr>
      </c:legendEntry>
      <c:layout>
        <c:manualLayout>
          <c:xMode val="edge"/>
          <c:yMode val="edge"/>
          <c:x val="0.70450131233595803"/>
          <c:y val="1.2631233595800512E-2"/>
          <c:w val="0.27883202099737531"/>
          <c:h val="0.966033829104695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9733662632448717"/>
                  <c:y val="4.4333106567596798E-3"/>
                </c:manualLayout>
              </c:layout>
              <c:tx>
                <c:rich>
                  <a:bodyPr/>
                  <a:lstStyle/>
                  <a:p>
                    <a:r>
                      <a:rPr lang="en-US" altLang="ko-KR" dirty="0" smtClean="0"/>
                      <a:t>Homework</a:t>
                    </a:r>
                    <a:r>
                      <a:rPr lang="ko-KR" altLang="en-US" dirty="0"/>
                      <a:t>
</a:t>
                    </a:r>
                    <a:r>
                      <a:rPr lang="en-US" altLang="ko-KR" dirty="0"/>
                      <a:t>42%</a:t>
                    </a:r>
                    <a:endParaRPr lang="ko-KR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altLang="ko-KR" smtClean="0"/>
                      <a:t>Reading</a:t>
                    </a:r>
                    <a:r>
                      <a:rPr lang="ko-KR" altLang="en-US"/>
                      <a:t>
</a:t>
                    </a:r>
                    <a:r>
                      <a:rPr lang="en-US" altLang="ko-KR" dirty="0"/>
                      <a:t>34%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altLang="ko-KR" smtClean="0"/>
                      <a:t>Information</a:t>
                    </a:r>
                    <a:r>
                      <a:rPr lang="ko-KR" altLang="en-US"/>
                      <a:t>
</a:t>
                    </a:r>
                    <a:r>
                      <a:rPr lang="en-US" altLang="ko-KR" dirty="0"/>
                      <a:t>24%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Sheet2!$A$1:$A$3</c:f>
              <c:strCache>
                <c:ptCount val="3"/>
                <c:pt idx="0">
                  <c:v>과제수행</c:v>
                </c:pt>
                <c:pt idx="1">
                  <c:v>독서</c:v>
                </c:pt>
                <c:pt idx="2">
                  <c:v>정보획득</c:v>
                </c:pt>
              </c:strCache>
            </c:strRef>
          </c:cat>
          <c:val>
            <c:numRef>
              <c:f>Sheet2!$B$1:$B$3</c:f>
              <c:numCache>
                <c:formatCode>0.00%</c:formatCode>
                <c:ptCount val="3"/>
                <c:pt idx="0">
                  <c:v>0.42100000000000026</c:v>
                </c:pt>
                <c:pt idx="1">
                  <c:v>0.34200000000000008</c:v>
                </c:pt>
                <c:pt idx="2">
                  <c:v>0.23700000000000004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 altLang="ko-KR" smtClean="0"/>
                      <a:t>handphone</a:t>
                    </a:r>
                    <a:r>
                      <a:rPr lang="ko-KR" altLang="en-US"/>
                      <a:t>
</a:t>
                    </a:r>
                    <a:r>
                      <a:rPr lang="en-US" altLang="ko-KR" dirty="0"/>
                      <a:t>31%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1.6610770875862768E-2"/>
                  <c:y val="8.4180979826834704E-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e-reader</a:t>
                    </a:r>
                    <a:r>
                      <a:rPr lang="ko-KR" altLang="en-US" dirty="0"/>
                      <a:t>
</a:t>
                    </a:r>
                    <a:r>
                      <a:rPr lang="en-US" altLang="ko-KR" dirty="0"/>
                      <a:t>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5.0291265675123945E-2"/>
                  <c:y val="0.10101717579220157"/>
                </c:manualLayout>
              </c:layout>
              <c:tx>
                <c:rich>
                  <a:bodyPr/>
                  <a:lstStyle/>
                  <a:p>
                    <a:r>
                      <a:rPr lang="en-US" altLang="ko-KR" dirty="0" smtClean="0"/>
                      <a:t>misc</a:t>
                    </a:r>
                    <a:r>
                      <a:rPr lang="ko-KR" altLang="en-US" dirty="0"/>
                      <a:t>
</a:t>
                    </a:r>
                    <a:r>
                      <a:rPr lang="en-US" altLang="ko-KR" dirty="0"/>
                      <a:t>5%</a:t>
                    </a:r>
                    <a:endParaRPr lang="ko-KR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 i="0" baseline="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Sheet2!$A$1:$A$5</c:f>
              <c:strCache>
                <c:ptCount val="5"/>
                <c:pt idx="0">
                  <c:v>PC</c:v>
                </c:pt>
                <c:pt idx="1">
                  <c:v>PDA</c:v>
                </c:pt>
                <c:pt idx="2">
                  <c:v>휴대전화</c:v>
                </c:pt>
                <c:pt idx="3">
                  <c:v>e-book 전용리더기</c:v>
                </c:pt>
                <c:pt idx="4">
                  <c:v>기타</c:v>
                </c:pt>
              </c:strCache>
            </c:strRef>
          </c:cat>
          <c:val>
            <c:numRef>
              <c:f>Sheet2!$B$1:$B$5</c:f>
              <c:numCache>
                <c:formatCode>0.00%</c:formatCode>
                <c:ptCount val="5"/>
                <c:pt idx="0" formatCode="0%">
                  <c:v>0.75000000000000089</c:v>
                </c:pt>
                <c:pt idx="1">
                  <c:v>1.2999999999999998E-2</c:v>
                </c:pt>
                <c:pt idx="2">
                  <c:v>0.38200000000000045</c:v>
                </c:pt>
                <c:pt idx="3">
                  <c:v>3.9000000000000014E-2</c:v>
                </c:pt>
                <c:pt idx="4">
                  <c:v>6.6000000000000003E-2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ko-KR" baseline="0" dirty="0" smtClean="0"/>
                      <a:t>Library homepage</a:t>
                    </a:r>
                    <a:r>
                      <a:rPr lang="ko-KR" altLang="en-US" dirty="0"/>
                      <a:t>
</a:t>
                    </a:r>
                    <a:r>
                      <a:rPr lang="en-US" altLang="ko-KR" dirty="0"/>
                      <a:t>59%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ko-KR" smtClean="0"/>
                      <a:t>Portal</a:t>
                    </a:r>
                    <a:r>
                      <a:rPr lang="ko-KR" altLang="en-US"/>
                      <a:t>
</a:t>
                    </a:r>
                    <a:r>
                      <a:rPr lang="en-US" altLang="ko-KR" dirty="0"/>
                      <a:t>28%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ko-KR" dirty="0" err="1" smtClean="0"/>
                      <a:t>Ebook</a:t>
                    </a:r>
                    <a:r>
                      <a:rPr lang="en-US" altLang="ko-KR" baseline="0" dirty="0" smtClean="0"/>
                      <a:t> Vendors</a:t>
                    </a:r>
                    <a:r>
                      <a:rPr lang="ko-KR" altLang="en-US" dirty="0"/>
                      <a:t>
</a:t>
                    </a:r>
                    <a:r>
                      <a:rPr lang="en-US" altLang="ko-KR" dirty="0"/>
                      <a:t>7%</a:t>
                    </a:r>
                    <a:endParaRPr lang="ko-KR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altLang="ko-KR" dirty="0" smtClean="0"/>
                      <a:t>Other</a:t>
                    </a:r>
                    <a:r>
                      <a:rPr lang="en-US" altLang="ko-KR" baseline="0" dirty="0" smtClean="0"/>
                      <a:t> libraries</a:t>
                    </a:r>
                    <a:r>
                      <a:rPr lang="ko-KR" altLang="en-US" dirty="0"/>
                      <a:t>
</a:t>
                    </a:r>
                    <a:r>
                      <a:rPr lang="en-US" altLang="ko-KR" dirty="0"/>
                      <a:t>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8.8201978224944147E-2"/>
                  <c:y val="8.4180979826834704E-3"/>
                </c:manualLayout>
              </c:layout>
              <c:tx>
                <c:rich>
                  <a:bodyPr/>
                  <a:lstStyle/>
                  <a:p>
                    <a:r>
                      <a:rPr lang="en-US" altLang="ko-KR" dirty="0" smtClean="0"/>
                      <a:t>Misc</a:t>
                    </a:r>
                    <a:r>
                      <a:rPr lang="ko-KR" altLang="en-US" dirty="0"/>
                      <a:t>
</a:t>
                    </a:r>
                    <a:r>
                      <a:rPr lang="en-US" altLang="ko-KR" dirty="0"/>
                      <a:t>2%</a:t>
                    </a:r>
                    <a:endParaRPr lang="ko-KR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 i="0" baseline="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Sheet3!$A$1:$A$5</c:f>
              <c:strCache>
                <c:ptCount val="5"/>
                <c:pt idx="0">
                  <c:v>대학 홈페이지</c:v>
                </c:pt>
                <c:pt idx="1">
                  <c:v>포털 사이트</c:v>
                </c:pt>
                <c:pt idx="2">
                  <c:v>전자책 공급처</c:v>
                </c:pt>
                <c:pt idx="3">
                  <c:v>타 도서관</c:v>
                </c:pt>
                <c:pt idx="4">
                  <c:v>기타</c:v>
                </c:pt>
              </c:strCache>
            </c:strRef>
          </c:cat>
          <c:val>
            <c:numRef>
              <c:f>Sheet3!$B$1:$B$5</c:f>
              <c:numCache>
                <c:formatCode>0.00%</c:formatCode>
                <c:ptCount val="5"/>
                <c:pt idx="0">
                  <c:v>0.59199999999999997</c:v>
                </c:pt>
                <c:pt idx="1">
                  <c:v>0.27600000000000002</c:v>
                </c:pt>
                <c:pt idx="2">
                  <c:v>6.6000000000000003E-2</c:v>
                </c:pt>
                <c:pt idx="3">
                  <c:v>3.9000000000000014E-2</c:v>
                </c:pt>
                <c:pt idx="4">
                  <c:v>2.5999999999999999E-2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ko-KR" smtClean="0"/>
                      <a:t>Less</a:t>
                    </a:r>
                    <a:r>
                      <a:rPr lang="en-US" altLang="ko-KR" baseline="0" smtClean="0"/>
                      <a:t> than an hour</a:t>
                    </a:r>
                    <a:r>
                      <a:rPr lang="ko-KR" altLang="en-US"/>
                      <a:t>
</a:t>
                    </a:r>
                    <a:r>
                      <a:rPr lang="en-US" altLang="ko-KR" dirty="0"/>
                      <a:t>49%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ko-KR"/>
                      <a:t>1-2 </a:t>
                    </a:r>
                    <a:r>
                      <a:rPr lang="en-US" altLang="ko-KR" smtClean="0"/>
                      <a:t>hours</a:t>
                    </a:r>
                    <a:r>
                      <a:rPr lang="ko-KR" altLang="en-US"/>
                      <a:t>
</a:t>
                    </a:r>
                    <a:r>
                      <a:rPr lang="en-US" altLang="ko-KR" dirty="0"/>
                      <a:t>34%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ko-KR"/>
                      <a:t>2-5 </a:t>
                    </a:r>
                    <a:r>
                      <a:rPr lang="en-US" altLang="ko-KR" smtClean="0"/>
                      <a:t>hours</a:t>
                    </a:r>
                    <a:r>
                      <a:rPr lang="ko-KR" altLang="en-US"/>
                      <a:t>
</a:t>
                    </a:r>
                    <a:r>
                      <a:rPr lang="en-US" altLang="ko-KR" dirty="0"/>
                      <a:t>17%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 i="0" baseline="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Sheet4!$A$1:$A$3</c:f>
              <c:strCache>
                <c:ptCount val="3"/>
                <c:pt idx="0">
                  <c:v>1 시간 이하</c:v>
                </c:pt>
                <c:pt idx="1">
                  <c:v>1-2 시간</c:v>
                </c:pt>
                <c:pt idx="2">
                  <c:v>2-5 시간</c:v>
                </c:pt>
              </c:strCache>
            </c:strRef>
          </c:cat>
          <c:val>
            <c:numRef>
              <c:f>Sheet4!$B$1:$B$3</c:f>
              <c:numCache>
                <c:formatCode>0.00%</c:formatCode>
                <c:ptCount val="3"/>
                <c:pt idx="0">
                  <c:v>0.48700000000000032</c:v>
                </c:pt>
                <c:pt idx="1">
                  <c:v>0.34200000000000008</c:v>
                </c:pt>
                <c:pt idx="2">
                  <c:v>0.17100000000000001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ko-KR" smtClean="0"/>
                      <a:t>Whole</a:t>
                    </a:r>
                    <a:r>
                      <a:rPr lang="en-US" altLang="ko-KR" baseline="0" smtClean="0"/>
                      <a:t> book</a:t>
                    </a:r>
                    <a:r>
                      <a:rPr lang="ko-KR" altLang="en-US"/>
                      <a:t>
</a:t>
                    </a:r>
                    <a:r>
                      <a:rPr lang="en-US" altLang="ko-KR" dirty="0"/>
                      <a:t>39%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ko-KR" smtClean="0"/>
                      <a:t>Partical</a:t>
                    </a:r>
                    <a:r>
                      <a:rPr lang="ko-KR" altLang="en-US"/>
                      <a:t>
</a:t>
                    </a:r>
                    <a:r>
                      <a:rPr lang="en-US" altLang="ko-KR" dirty="0"/>
                      <a:t>41%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ko-KR" dirty="0" smtClean="0"/>
                      <a:t>Scanning</a:t>
                    </a:r>
                    <a:r>
                      <a:rPr lang="ko-KR" altLang="en-US" dirty="0"/>
                      <a:t>
</a:t>
                    </a:r>
                    <a:r>
                      <a:rPr lang="en-US" altLang="ko-KR" dirty="0"/>
                      <a:t>20%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 i="0" baseline="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Sheet5!$A$1:$A$3</c:f>
              <c:strCache>
                <c:ptCount val="3"/>
                <c:pt idx="0">
                  <c:v>책 전체</c:v>
                </c:pt>
                <c:pt idx="1">
                  <c:v>필요 부분</c:v>
                </c:pt>
                <c:pt idx="2">
                  <c:v>대강 훑는다</c:v>
                </c:pt>
              </c:strCache>
            </c:strRef>
          </c:cat>
          <c:val>
            <c:numRef>
              <c:f>Sheet5!$B$1:$B$3</c:f>
              <c:numCache>
                <c:formatCode>0.00%</c:formatCode>
                <c:ptCount val="3"/>
                <c:pt idx="0">
                  <c:v>0.39500000000000052</c:v>
                </c:pt>
                <c:pt idx="1">
                  <c:v>0.40800000000000008</c:v>
                </c:pt>
                <c:pt idx="2">
                  <c:v>0.19700000000000001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20433259210654223"/>
                  <c:y val="2.0336887420423031E-2"/>
                </c:manualLayout>
              </c:layout>
              <c:tx>
                <c:rich>
                  <a:bodyPr/>
                  <a:lstStyle/>
                  <a:p>
                    <a:r>
                      <a:rPr lang="en-US" altLang="ko-KR" dirty="0" smtClean="0"/>
                      <a:t>Literature</a:t>
                    </a:r>
                    <a:r>
                      <a:rPr lang="ko-KR" altLang="en-US" dirty="0"/>
                      <a:t>
</a:t>
                    </a:r>
                    <a:r>
                      <a:rPr lang="en-US" altLang="ko-KR" dirty="0"/>
                      <a:t>35%</a:t>
                    </a:r>
                    <a:endParaRPr lang="ko-KR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ko-KR" dirty="0" smtClean="0"/>
                      <a:t>Hum,</a:t>
                    </a:r>
                    <a:r>
                      <a:rPr lang="en-US" altLang="ko-KR" baseline="0" dirty="0" smtClean="0"/>
                      <a:t> S</a:t>
                    </a:r>
                    <a:r>
                      <a:rPr lang="en-US" altLang="ko-KR" dirty="0" smtClean="0"/>
                      <a:t>oc</a:t>
                    </a:r>
                    <a:r>
                      <a:rPr lang="en-US" altLang="ko-KR" baseline="0" dirty="0" smtClean="0"/>
                      <a:t> </a:t>
                    </a:r>
                    <a:r>
                      <a:rPr lang="en-US" altLang="ko-KR" baseline="0" dirty="0" err="1" smtClean="0"/>
                      <a:t>sci</a:t>
                    </a:r>
                    <a:r>
                      <a:rPr lang="ko-KR" altLang="en-US" dirty="0"/>
                      <a:t>
</a:t>
                    </a:r>
                    <a:r>
                      <a:rPr lang="en-US" altLang="ko-KR" dirty="0"/>
                      <a:t>24%</a:t>
                    </a:r>
                    <a:endParaRPr lang="ko-KR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ko-KR" dirty="0" smtClean="0"/>
                      <a:t>Arts, culture</a:t>
                    </a:r>
                    <a:r>
                      <a:rPr lang="ko-KR" altLang="en-US" dirty="0"/>
                      <a:t>
</a:t>
                    </a:r>
                    <a:r>
                      <a:rPr lang="en-US" altLang="ko-KR" dirty="0"/>
                      <a:t>14%</a:t>
                    </a:r>
                    <a:endParaRPr lang="ko-KR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6338303198211346"/>
                  <c:y val="4.5937185080832506E-2"/>
                </c:manualLayout>
              </c:layout>
              <c:tx>
                <c:rich>
                  <a:bodyPr/>
                  <a:lstStyle/>
                  <a:p>
                    <a:r>
                      <a:rPr lang="en-US" altLang="ko-KR" dirty="0" smtClean="0"/>
                      <a:t>Health, hobbies </a:t>
                    </a:r>
                    <a:r>
                      <a:rPr lang="ko-KR" altLang="en-US" dirty="0"/>
                      <a:t>
</a:t>
                    </a:r>
                    <a:r>
                      <a:rPr lang="en-US" altLang="ko-KR" dirty="0"/>
                      <a:t>14%</a:t>
                    </a:r>
                    <a:endParaRPr lang="ko-KR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181684407504619"/>
                  <c:y val="0.11574884726189767"/>
                </c:manualLayout>
              </c:layout>
              <c:tx>
                <c:rich>
                  <a:bodyPr/>
                  <a:lstStyle/>
                  <a:p>
                    <a:r>
                      <a:rPr lang="en-US" altLang="ko-KR" dirty="0" err="1" smtClean="0"/>
                      <a:t>Sci</a:t>
                    </a:r>
                    <a:r>
                      <a:rPr lang="en-US" altLang="ko-KR" dirty="0" smtClean="0"/>
                      <a:t>,</a:t>
                    </a:r>
                    <a:r>
                      <a:rPr lang="en-US" altLang="ko-KR" baseline="0" dirty="0" smtClean="0"/>
                      <a:t> eng</a:t>
                    </a:r>
                    <a:r>
                      <a:rPr lang="ko-KR" altLang="en-US" dirty="0"/>
                      <a:t>
</a:t>
                    </a:r>
                    <a:r>
                      <a:rPr lang="en-US" altLang="ko-KR" dirty="0"/>
                      <a:t>13%</a:t>
                    </a:r>
                    <a:endParaRPr lang="ko-KR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 i="0" baseline="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Sheet1!$A$1:$A$5</c:f>
              <c:strCache>
                <c:ptCount val="5"/>
                <c:pt idx="0">
                  <c:v>문학</c:v>
                </c:pt>
                <c:pt idx="1">
                  <c:v>인문사회</c:v>
                </c:pt>
                <c:pt idx="2">
                  <c:v>문화/예술</c:v>
                </c:pt>
                <c:pt idx="3">
                  <c:v>건강/취미</c:v>
                </c:pt>
                <c:pt idx="4">
                  <c:v>공학/자연과학</c:v>
                </c:pt>
              </c:strCache>
            </c:strRef>
          </c:cat>
          <c:val>
            <c:numRef>
              <c:f>Sheet1!$B$1:$B$5</c:f>
              <c:numCache>
                <c:formatCode>0.00%</c:formatCode>
                <c:ptCount val="5"/>
                <c:pt idx="0">
                  <c:v>0.40800000000000008</c:v>
                </c:pt>
                <c:pt idx="1">
                  <c:v>0.27600000000000002</c:v>
                </c:pt>
                <c:pt idx="2">
                  <c:v>0.15800000000000022</c:v>
                </c:pt>
                <c:pt idx="3">
                  <c:v>0.15800000000000022</c:v>
                </c:pt>
                <c:pt idx="4">
                  <c:v>0.14500000000000018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Web</c:v>
                </c:pt>
              </c:strCache>
            </c:strRef>
          </c:tx>
          <c:invertIfNegative val="0"/>
          <c:cat>
            <c:numRef>
              <c:f>Sheet1!$B$1:$I$1</c:f>
              <c:numCache>
                <c:formatCode>mmm/yy</c:formatCode>
                <c:ptCount val="8"/>
                <c:pt idx="0">
                  <c:v>40603</c:v>
                </c:pt>
                <c:pt idx="1">
                  <c:v>40634</c:v>
                </c:pt>
                <c:pt idx="2">
                  <c:v>40664</c:v>
                </c:pt>
                <c:pt idx="3">
                  <c:v>40695</c:v>
                </c:pt>
                <c:pt idx="4">
                  <c:v>40725</c:v>
                </c:pt>
                <c:pt idx="5">
                  <c:v>40756</c:v>
                </c:pt>
                <c:pt idx="6">
                  <c:v>40787</c:v>
                </c:pt>
                <c:pt idx="7">
                  <c:v>40817</c:v>
                </c:pt>
              </c:numCache>
            </c:numRef>
          </c:cat>
          <c:val>
            <c:numRef>
              <c:f>Sheet1!$B$2:$I$2</c:f>
              <c:numCache>
                <c:formatCode>General</c:formatCode>
                <c:ptCount val="8"/>
                <c:pt idx="0">
                  <c:v>1201</c:v>
                </c:pt>
                <c:pt idx="1">
                  <c:v>904</c:v>
                </c:pt>
                <c:pt idx="2">
                  <c:v>916</c:v>
                </c:pt>
                <c:pt idx="3">
                  <c:v>786</c:v>
                </c:pt>
                <c:pt idx="4">
                  <c:v>767</c:v>
                </c:pt>
                <c:pt idx="5">
                  <c:v>668</c:v>
                </c:pt>
                <c:pt idx="6">
                  <c:v>982</c:v>
                </c:pt>
                <c:pt idx="7">
                  <c:v>1058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App</c:v>
                </c:pt>
              </c:strCache>
            </c:strRef>
          </c:tx>
          <c:invertIfNegative val="0"/>
          <c:cat>
            <c:numRef>
              <c:f>Sheet1!$B$1:$I$1</c:f>
              <c:numCache>
                <c:formatCode>mmm/yy</c:formatCode>
                <c:ptCount val="8"/>
                <c:pt idx="0">
                  <c:v>40603</c:v>
                </c:pt>
                <c:pt idx="1">
                  <c:v>40634</c:v>
                </c:pt>
                <c:pt idx="2">
                  <c:v>40664</c:v>
                </c:pt>
                <c:pt idx="3">
                  <c:v>40695</c:v>
                </c:pt>
                <c:pt idx="4">
                  <c:v>40725</c:v>
                </c:pt>
                <c:pt idx="5">
                  <c:v>40756</c:v>
                </c:pt>
                <c:pt idx="6">
                  <c:v>40787</c:v>
                </c:pt>
                <c:pt idx="7">
                  <c:v>40817</c:v>
                </c:pt>
              </c:numCache>
            </c:numRef>
          </c:cat>
          <c:val>
            <c:numRef>
              <c:f>Sheet1!$B$3:$I$3</c:f>
              <c:numCache>
                <c:formatCode>General</c:formatCode>
                <c:ptCount val="8"/>
                <c:pt idx="0">
                  <c:v>0</c:v>
                </c:pt>
                <c:pt idx="1">
                  <c:v>95</c:v>
                </c:pt>
                <c:pt idx="2">
                  <c:v>454</c:v>
                </c:pt>
                <c:pt idx="3">
                  <c:v>467</c:v>
                </c:pt>
                <c:pt idx="4">
                  <c:v>461</c:v>
                </c:pt>
                <c:pt idx="5">
                  <c:v>542</c:v>
                </c:pt>
                <c:pt idx="6">
                  <c:v>535</c:v>
                </c:pt>
                <c:pt idx="7">
                  <c:v>570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304000"/>
        <c:axId val="38305792"/>
        <c:axId val="0"/>
      </c:bar3DChart>
      <c:dateAx>
        <c:axId val="38304000"/>
        <c:scaling>
          <c:orientation val="minMax"/>
        </c:scaling>
        <c:delete val="0"/>
        <c:axPos val="b"/>
        <c:numFmt formatCode="mmm/yy" sourceLinked="1"/>
        <c:majorTickMark val="out"/>
        <c:minorTickMark val="none"/>
        <c:tickLblPos val="nextTo"/>
        <c:crossAx val="38305792"/>
        <c:crosses val="autoZero"/>
        <c:auto val="1"/>
        <c:lblOffset val="100"/>
        <c:baseTimeUnit val="months"/>
      </c:dateAx>
      <c:valAx>
        <c:axId val="38305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3040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A9DBF-7198-4CAB-93DE-12585BA90EB3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BD4AE3-742F-44C4-A7B5-7418C7EF4EC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직사각형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56" name="직사각형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직사각형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직사각형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직사각형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A9DBF-7198-4CAB-93DE-12585BA90EB3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BD4AE3-742F-44C4-A7B5-7418C7EF4E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A9DBF-7198-4CAB-93DE-12585BA90EB3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BD4AE3-742F-44C4-A7B5-7418C7EF4E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A9DBF-7198-4CAB-93DE-12585BA90EB3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BD4AE3-742F-44C4-A7B5-7418C7EF4E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자유형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자유형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자유형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자유형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자유형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자유형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자유형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자유형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자유형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자유형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자유형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자유형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A9DBF-7198-4CAB-93DE-12585BA90EB3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BD4AE3-742F-44C4-A7B5-7418C7EF4EC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직사각형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직사각형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A9DBF-7198-4CAB-93DE-12585BA90EB3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BD4AE3-742F-44C4-A7B5-7418C7EF4E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A9DBF-7198-4CAB-93DE-12585BA90EB3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BD4AE3-742F-44C4-A7B5-7418C7EF4EC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직사각형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직사각형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직사각형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A9DBF-7198-4CAB-93DE-12585BA90EB3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BD4AE3-742F-44C4-A7B5-7418C7EF4E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A9DBF-7198-4CAB-93DE-12585BA90EB3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BD4AE3-742F-44C4-A7B5-7418C7EF4E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A9DBF-7198-4CAB-93DE-12585BA90EB3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BD4AE3-742F-44C4-A7B5-7418C7EF4E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직선 연결선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그룹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직선 연결선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grpSp>
        <p:nvGrpSpPr>
          <p:cNvPr id="14" name="그룹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직선 연결선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그룹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직선 연결선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93A9DBF-7198-4CAB-93DE-12585BA90EB3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FBD4AE3-742F-44C4-A7B5-7418C7EF4E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직사각형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3A9DBF-7198-4CAB-93DE-12585BA90EB3}" type="datetimeFigureOut">
              <a:rPr lang="ko-KR" altLang="en-US" smtClean="0"/>
              <a:pPr/>
              <a:t>2012-03-14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FBD4AE3-742F-44C4-A7B5-7418C7EF4E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1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1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ibrary.snu.ac.kr/search/Search.Ebook.ax?sid=5" TargetMode="External"/><Relationship Id="rId2" Type="http://schemas.openxmlformats.org/officeDocument/2006/relationships/hyperlink" Target="http://library.korea.ac.kr/link/html/searchEBoo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ac.postech.ac.kr/screens*kor/srchhelp_erm_ebook_kor.html" TargetMode="External"/><Relationship Id="rId5" Type="http://schemas.openxmlformats.org/officeDocument/2006/relationships/hyperlink" Target="http://lib.ewha.ac.kr/databases/edoc" TargetMode="External"/><Relationship Id="rId4" Type="http://schemas.openxmlformats.org/officeDocument/2006/relationships/hyperlink" Target="http://library.yonsei.ac.kr/main/sub.do?menuCode=0106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E-books Services </a:t>
            </a:r>
            <a:b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</a:b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In Korea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Sun-Yoon Kim Lee</a:t>
            </a:r>
          </a:p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USC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Purposes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Devices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Access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Reading Time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Reading Style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Categories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</p:nvPr>
        </p:nvGraphicFramePr>
        <p:xfrm>
          <a:off x="683568" y="3"/>
          <a:ext cx="8085583" cy="679986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50717"/>
                <a:gridCol w="2106996"/>
                <a:gridCol w="2127870"/>
              </a:tblGrid>
              <a:tr h="59250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Book</a:t>
                      </a:r>
                      <a:r>
                        <a:rPr lang="en-US" altLang="ko-KR" sz="2400" baseline="0" dirty="0" smtClean="0"/>
                        <a:t> Cube (2011. 10)</a:t>
                      </a:r>
                      <a:endParaRPr lang="ko-KR" altLang="en-US" sz="2400" dirty="0">
                        <a:latin typeface="휴먼엑스포" pitchFamily="18" charset="-127"/>
                        <a:ea typeface="휴먼엑스포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138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Literature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1,480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62.74%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4138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Business / Economics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346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14.67%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4138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Essays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/>
                        <a:t>154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6.53%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4138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Humanities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/>
                        <a:t>131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5.55%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4138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Social Sciences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/>
                        <a:t>68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2.88%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4138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Life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/>
                        <a:t>61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2.59%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4138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History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/>
                        <a:t>44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1.87%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4138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Textbooks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/>
                        <a:t>19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0.81%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4138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/>
                        <a:t>Hobbies </a:t>
                      </a:r>
                      <a:r>
                        <a:rPr lang="en-US" sz="1800" u="none" strike="noStrike" dirty="0"/>
                        <a:t>/ Travel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/>
                        <a:t>13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0.55%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4138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Religion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/>
                        <a:t>13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0.55%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4138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Languages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/>
                        <a:t>11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0.47%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4138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Arts / Culture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/>
                        <a:t>9</a:t>
                      </a:r>
                      <a:endParaRPr lang="en-US" altLang="ko-KR" sz="1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0.38%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4138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Novels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7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0.30%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4138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Computer / Internet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2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0.08%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4138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Science / Engineering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1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u="none" strike="noStrike" dirty="0"/>
                        <a:t>0.04%</a:t>
                      </a:r>
                      <a:endParaRPr lang="en-US" altLang="ko-KR" sz="1800" b="1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Logins (</a:t>
            </a:r>
            <a:r>
              <a:rPr lang="ko-KR" altLang="en-US" dirty="0" err="1" smtClean="0">
                <a:latin typeface="휴먼엑스포" pitchFamily="18" charset="-127"/>
                <a:ea typeface="휴먼엑스포" pitchFamily="18" charset="-127"/>
              </a:rPr>
              <a:t>북큐브</a:t>
            </a: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) 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Check-outs (</a:t>
            </a:r>
            <a:r>
              <a:rPr lang="ko-KR" altLang="en-US" dirty="0" err="1" smtClean="0">
                <a:latin typeface="휴먼엑스포" pitchFamily="18" charset="-127"/>
                <a:ea typeface="휴먼엑스포" pitchFamily="18" charset="-127"/>
              </a:rPr>
              <a:t>북큐브</a:t>
            </a: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)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 of mobile devices (Smart Phone, Tablet PC, E-Reader) </a:t>
            </a:r>
          </a:p>
          <a:p>
            <a:pPr lvl="1"/>
            <a:r>
              <a:rPr lang="en-US" altLang="ko-KR" dirty="0" smtClean="0"/>
              <a:t>Reached 40%</a:t>
            </a:r>
          </a:p>
          <a:p>
            <a:pPr lvl="1">
              <a:buNone/>
            </a:pPr>
            <a:endParaRPr lang="en-US" altLang="ko-KR" dirty="0" smtClean="0"/>
          </a:p>
          <a:p>
            <a:r>
              <a:rPr lang="en-US" altLang="ko-KR" dirty="0" smtClean="0"/>
              <a:t>Use of e-book services</a:t>
            </a:r>
          </a:p>
          <a:p>
            <a:pPr lvl="1"/>
            <a:r>
              <a:rPr lang="en-US" altLang="ko-KR" dirty="0" smtClean="0"/>
              <a:t>77% of students recognized the services</a:t>
            </a:r>
          </a:p>
          <a:p>
            <a:pPr lvl="1"/>
            <a:r>
              <a:rPr lang="en-US" altLang="ko-KR" dirty="0" smtClean="0"/>
              <a:t>26% used</a:t>
            </a:r>
          </a:p>
          <a:p>
            <a:pPr lvl="1">
              <a:buNone/>
            </a:pPr>
            <a:endParaRPr lang="en-US" altLang="ko-KR" dirty="0" smtClean="0"/>
          </a:p>
          <a:p>
            <a:r>
              <a:rPr lang="en-US" altLang="ko-KR" dirty="0" smtClean="0"/>
              <a:t>Contents</a:t>
            </a:r>
          </a:p>
          <a:p>
            <a:pPr>
              <a:buNone/>
            </a:pPr>
            <a:endParaRPr lang="en-US" altLang="ko-KR" dirty="0" smtClean="0"/>
          </a:p>
          <a:p>
            <a:endParaRPr lang="en-US" altLang="ko-K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E-Books in Korea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출판저널</a:t>
            </a:r>
            <a:r>
              <a:rPr lang="en-US" altLang="ko-KR" dirty="0" smtClean="0"/>
              <a:t> vol. 432 (Jan. 2012)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/>
              <a:t>For the first half of 2011, </a:t>
            </a:r>
          </a:p>
          <a:p>
            <a:pPr lvl="1"/>
            <a:r>
              <a:rPr lang="en-US" altLang="ko-KR" dirty="0" err="1" smtClean="0"/>
              <a:t>Kyobo</a:t>
            </a:r>
            <a:r>
              <a:rPr lang="en-US" altLang="ko-KR" dirty="0" smtClean="0"/>
              <a:t>: 730% </a:t>
            </a:r>
          </a:p>
          <a:p>
            <a:pPr lvl="1"/>
            <a:r>
              <a:rPr lang="en-US" altLang="ko-KR" dirty="0" smtClean="0"/>
              <a:t>Yes24: 600%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Smart Phones, Tablet PCs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/>
              <a:t>Contents	</a:t>
            </a:r>
          </a:p>
          <a:p>
            <a:pPr lvl="1"/>
            <a:r>
              <a:rPr lang="ko-KR" altLang="en-US" dirty="0" smtClean="0"/>
              <a:t>판</a:t>
            </a:r>
            <a:r>
              <a:rPr lang="en-US" altLang="ko-KR" dirty="0" smtClean="0"/>
              <a:t>.</a:t>
            </a:r>
            <a:r>
              <a:rPr lang="ko-KR" altLang="en-US" dirty="0" smtClean="0"/>
              <a:t>무</a:t>
            </a:r>
            <a:r>
              <a:rPr lang="en-US" altLang="ko-KR" dirty="0" smtClean="0"/>
              <a:t>.</a:t>
            </a:r>
            <a:r>
              <a:rPr lang="ko-KR" altLang="en-US" dirty="0" smtClean="0"/>
              <a:t>로 </a:t>
            </a:r>
            <a:r>
              <a:rPr lang="en-US" altLang="ko-KR" dirty="0" smtClean="0"/>
              <a:t>(</a:t>
            </a:r>
            <a:r>
              <a:rPr lang="ko-KR" altLang="en-US" dirty="0" smtClean="0"/>
              <a:t>판타지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무협지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로맨스</a:t>
            </a:r>
            <a:r>
              <a:rPr lang="en-US" altLang="ko-KR" dirty="0" smtClean="0"/>
              <a:t>) </a:t>
            </a:r>
          </a:p>
          <a:p>
            <a:pPr lvl="2"/>
            <a:r>
              <a:rPr lang="en-US" altLang="ko-KR" dirty="0" err="1" smtClean="0"/>
              <a:t>Kyobo</a:t>
            </a:r>
            <a:r>
              <a:rPr lang="en-US" altLang="ko-KR" dirty="0" smtClean="0"/>
              <a:t>: </a:t>
            </a:r>
            <a:r>
              <a:rPr lang="ko-KR" altLang="en-US" dirty="0" smtClean="0"/>
              <a:t>판무로 </a:t>
            </a:r>
            <a:r>
              <a:rPr lang="en-US" altLang="ko-KR" dirty="0" smtClean="0"/>
              <a:t>40.18%</a:t>
            </a:r>
            <a:r>
              <a:rPr lang="ko-KR" altLang="en-US" dirty="0" smtClean="0"/>
              <a:t>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소설 </a:t>
            </a:r>
            <a:r>
              <a:rPr lang="en-US" altLang="ko-KR" dirty="0" smtClean="0"/>
              <a:t>12.16% (among 93,930</a:t>
            </a:r>
            <a:r>
              <a:rPr lang="ko-KR" altLang="en-US" dirty="0" smtClean="0"/>
              <a:t> </a:t>
            </a:r>
            <a:r>
              <a:rPr lang="en-US" altLang="ko-KR" dirty="0" smtClean="0"/>
              <a:t>titles (2011, 11))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E-book Sales (</a:t>
            </a:r>
            <a:r>
              <a:rPr lang="en-US" altLang="ko-KR" dirty="0" err="1" smtClean="0">
                <a:latin typeface="휴먼엑스포" pitchFamily="18" charset="-127"/>
                <a:ea typeface="휴먼엑스포" pitchFamily="18" charset="-127"/>
              </a:rPr>
              <a:t>Kyobo</a:t>
            </a: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, 2011)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Sales in Non-Literature  </a:t>
            </a:r>
            <a:b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</a:b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(</a:t>
            </a:r>
            <a:r>
              <a:rPr lang="en-US" altLang="ko-KR" dirty="0" err="1" smtClean="0">
                <a:latin typeface="휴먼엑스포" pitchFamily="18" charset="-127"/>
                <a:ea typeface="휴먼엑스포" pitchFamily="18" charset="-127"/>
              </a:rPr>
              <a:t>Kyobo</a:t>
            </a: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, 2011)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E-book Services in Korea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한국 도서관 연감 통계자료 </a:t>
            </a:r>
            <a:r>
              <a:rPr lang="en-US" altLang="ko-KR" dirty="0" smtClean="0"/>
              <a:t>(2011)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/>
              <a:t>Public Libraries</a:t>
            </a:r>
          </a:p>
          <a:p>
            <a:pPr lvl="1"/>
            <a:r>
              <a:rPr lang="en-US" altLang="ko-KR" dirty="0" smtClean="0"/>
              <a:t>490 / 564 (87%)</a:t>
            </a:r>
          </a:p>
          <a:p>
            <a:pPr lvl="1">
              <a:buNone/>
            </a:pPr>
            <a:endParaRPr lang="en-US" altLang="ko-KR" dirty="0"/>
          </a:p>
          <a:p>
            <a:r>
              <a:rPr lang="en-US" altLang="ko-KR" dirty="0" smtClean="0"/>
              <a:t>College &amp; Univ. Libraries</a:t>
            </a:r>
          </a:p>
          <a:p>
            <a:pPr lvl="1"/>
            <a:r>
              <a:rPr lang="en-US" altLang="ko-KR" dirty="0" smtClean="0"/>
              <a:t>324 / 516 (63%)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>
                <a:latin typeface="휴먼엑스포" pitchFamily="18" charset="-127"/>
                <a:ea typeface="휴먼엑스포" pitchFamily="18" charset="-127"/>
              </a:rPr>
              <a:t>Library Homepages for E-books</a:t>
            </a:r>
            <a:endParaRPr lang="ko-KR" altLang="en-US" sz="3600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고려대학교</a:t>
            </a:r>
            <a:endParaRPr lang="en-US" altLang="ko-KR" dirty="0" smtClean="0"/>
          </a:p>
          <a:p>
            <a:pPr lvl="1"/>
            <a:r>
              <a:rPr lang="en-US" altLang="ko-KR" smtClean="0">
                <a:hlinkClick r:id="rId2"/>
              </a:rPr>
              <a:t>http://library.korea.ac.kr/link/html/searchEBook</a:t>
            </a:r>
            <a:endParaRPr lang="en-US" altLang="ko-KR" dirty="0" smtClean="0"/>
          </a:p>
          <a:p>
            <a:r>
              <a:rPr lang="ko-KR" altLang="en-US" dirty="0" smtClean="0"/>
              <a:t>서울대학교</a:t>
            </a:r>
            <a:endParaRPr lang="en-US" altLang="ko-KR" dirty="0" smtClean="0"/>
          </a:p>
          <a:p>
            <a:pPr lvl="1"/>
            <a:r>
              <a:rPr lang="en-US" altLang="ko-KR" dirty="0" smtClean="0">
                <a:hlinkClick r:id="rId3"/>
              </a:rPr>
              <a:t>http://library.snu.ac.kr/search/Search.Ebook.ax?sid=5</a:t>
            </a:r>
            <a:endParaRPr lang="en-US" altLang="ko-KR" dirty="0" smtClean="0"/>
          </a:p>
          <a:p>
            <a:r>
              <a:rPr lang="ko-KR" altLang="en-US" dirty="0" smtClean="0"/>
              <a:t>연세대학교</a:t>
            </a:r>
            <a:endParaRPr lang="en-US" altLang="ko-KR" dirty="0" smtClean="0"/>
          </a:p>
          <a:p>
            <a:pPr lvl="1"/>
            <a:r>
              <a:rPr lang="en-US" altLang="ko-KR" dirty="0" smtClean="0">
                <a:hlinkClick r:id="rId4"/>
              </a:rPr>
              <a:t>http://library.yonsei.ac.kr/main/sub.do?menuCode=0106</a:t>
            </a:r>
            <a:endParaRPr lang="en-US" altLang="ko-KR" dirty="0" smtClean="0"/>
          </a:p>
          <a:p>
            <a:r>
              <a:rPr lang="ko-KR" altLang="en-US" dirty="0" smtClean="0"/>
              <a:t>이화여자대학교</a:t>
            </a:r>
            <a:endParaRPr lang="en-US" altLang="ko-KR" dirty="0" smtClean="0"/>
          </a:p>
          <a:p>
            <a:pPr lvl="1"/>
            <a:r>
              <a:rPr lang="en-US" altLang="ko-KR" dirty="0" smtClean="0">
                <a:hlinkClick r:id="rId5"/>
              </a:rPr>
              <a:t>http://lib.ewha.ac.kr/databases/edoc</a:t>
            </a:r>
            <a:endParaRPr lang="en-US" altLang="ko-KR" dirty="0" smtClean="0"/>
          </a:p>
          <a:p>
            <a:r>
              <a:rPr lang="ko-KR" altLang="en-US" dirty="0" smtClean="0"/>
              <a:t>포항공과대학교</a:t>
            </a:r>
            <a:endParaRPr lang="en-US" altLang="ko-KR" dirty="0" smtClean="0"/>
          </a:p>
          <a:p>
            <a:pPr lvl="1"/>
            <a:r>
              <a:rPr lang="en-US" altLang="ko-KR" dirty="0" smtClean="0">
                <a:hlinkClick r:id="rId6"/>
              </a:rPr>
              <a:t>http://opac.postech.ac.kr/screens*kor/srchhelp_erm_ebook_kor.html</a:t>
            </a:r>
            <a:endParaRPr lang="en-US" altLang="ko-KR" dirty="0" smtClean="0"/>
          </a:p>
          <a:p>
            <a:pPr lvl="1">
              <a:buNone/>
            </a:pPr>
            <a:endParaRPr lang="en-US" altLang="ko-KR" dirty="0" smtClean="0"/>
          </a:p>
          <a:p>
            <a:pPr lvl="1">
              <a:buNone/>
            </a:pPr>
            <a:endParaRPr lang="en-US" altLang="ko-KR" dirty="0" smtClean="0"/>
          </a:p>
          <a:p>
            <a:pPr lvl="1"/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Sample Site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755576" y="1268760"/>
          <a:ext cx="8085584" cy="54005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98582"/>
                <a:gridCol w="5387002"/>
              </a:tblGrid>
              <a:tr h="37726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Vendors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Contents</a:t>
                      </a:r>
                      <a:endParaRPr lang="ko-KR" altLang="en-US" dirty="0"/>
                    </a:p>
                  </a:txBody>
                  <a:tcPr/>
                </a:tc>
              </a:tr>
              <a:tr h="176746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교보문고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</a:t>
                      </a:r>
                      <a:r>
                        <a:rPr lang="ko-KR" altLang="en-US" dirty="0" smtClean="0"/>
                        <a:t>단행본 </a:t>
                      </a:r>
                      <a:r>
                        <a:rPr lang="en-US" altLang="ko-KR" dirty="0" smtClean="0"/>
                        <a:t>6,700 </a:t>
                      </a:r>
                      <a:r>
                        <a:rPr lang="ko-KR" altLang="en-US" dirty="0" smtClean="0"/>
                        <a:t>여종 제공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-1</a:t>
                      </a:r>
                      <a:r>
                        <a:rPr lang="ko-KR" altLang="en-US" dirty="0" smtClean="0"/>
                        <a:t>인 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권 </a:t>
                      </a:r>
                      <a:r>
                        <a:rPr lang="en-US" altLang="ko-KR" dirty="0" smtClean="0"/>
                        <a:t>7</a:t>
                      </a:r>
                      <a:r>
                        <a:rPr lang="ko-KR" altLang="en-US" dirty="0" smtClean="0"/>
                        <a:t>일 대출 가능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연장 </a:t>
                      </a:r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회 가능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반납일에 자동 반납처리 됨</a:t>
                      </a:r>
                      <a:r>
                        <a:rPr lang="en-US" altLang="ko-KR" dirty="0" smtClean="0"/>
                        <a:t>)</a:t>
                      </a:r>
                    </a:p>
                    <a:p>
                      <a:pPr latinLnBrk="1"/>
                      <a:r>
                        <a:rPr lang="en-US" altLang="ko-KR" dirty="0" smtClean="0"/>
                        <a:t>-</a:t>
                      </a:r>
                      <a:r>
                        <a:rPr lang="ko-KR" altLang="en-US" dirty="0" smtClean="0"/>
                        <a:t>예약 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권까지 가능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예약대기일 </a:t>
                      </a:r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일</a:t>
                      </a:r>
                      <a:r>
                        <a:rPr lang="en-US" altLang="ko-KR" dirty="0" smtClean="0"/>
                        <a:t>)</a:t>
                      </a:r>
                    </a:p>
                    <a:p>
                      <a:pPr latinLnBrk="1"/>
                      <a:r>
                        <a:rPr lang="en-US" altLang="ko-KR" dirty="0" smtClean="0"/>
                        <a:t>*</a:t>
                      </a:r>
                      <a:r>
                        <a:rPr lang="ko-KR" altLang="en-US" dirty="0" smtClean="0"/>
                        <a:t>처음 사용시에는 </a:t>
                      </a:r>
                      <a:r>
                        <a:rPr lang="ko-KR" altLang="en-US" dirty="0" err="1" smtClean="0"/>
                        <a:t>뷰어를</a:t>
                      </a:r>
                      <a:r>
                        <a:rPr lang="ko-KR" altLang="en-US" dirty="0" smtClean="0"/>
                        <a:t> 설치하시기 바랍니다</a:t>
                      </a:r>
                      <a:r>
                        <a:rPr lang="en-US" altLang="ko-KR" dirty="0" smtClean="0"/>
                        <a:t>. (</a:t>
                      </a:r>
                      <a:r>
                        <a:rPr lang="ko-KR" altLang="en-US" dirty="0" err="1" smtClean="0"/>
                        <a:t>뷰어다운로드</a:t>
                      </a:r>
                      <a:r>
                        <a:rPr lang="en-US" altLang="ko-KR" dirty="0" smtClean="0"/>
                        <a:t>)</a:t>
                      </a:r>
                    </a:p>
                  </a:txBody>
                  <a:tcPr/>
                </a:tc>
              </a:tr>
              <a:tr h="204654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북큐브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</a:t>
                      </a:r>
                      <a:r>
                        <a:rPr lang="ko-KR" altLang="en-US" dirty="0" smtClean="0"/>
                        <a:t>단행본 </a:t>
                      </a:r>
                      <a:r>
                        <a:rPr lang="en-US" altLang="ko-KR" dirty="0" smtClean="0"/>
                        <a:t>1,460</a:t>
                      </a:r>
                      <a:r>
                        <a:rPr lang="ko-KR" altLang="en-US" dirty="0" smtClean="0"/>
                        <a:t>여종 제공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-1</a:t>
                      </a:r>
                      <a:r>
                        <a:rPr lang="ko-KR" altLang="en-US" dirty="0" smtClean="0"/>
                        <a:t>인 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권 </a:t>
                      </a:r>
                      <a:r>
                        <a:rPr lang="en-US" altLang="ko-KR" dirty="0" smtClean="0"/>
                        <a:t>7</a:t>
                      </a:r>
                      <a:r>
                        <a:rPr lang="ko-KR" altLang="en-US" dirty="0" smtClean="0"/>
                        <a:t>일 대출 가능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연장 </a:t>
                      </a:r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회 </a:t>
                      </a:r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일 가능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반납일에 자동 반납처리 됨</a:t>
                      </a:r>
                      <a:r>
                        <a:rPr lang="en-US" altLang="ko-KR" dirty="0" smtClean="0"/>
                        <a:t>)</a:t>
                      </a:r>
                    </a:p>
                    <a:p>
                      <a:pPr latinLnBrk="1"/>
                      <a:r>
                        <a:rPr lang="en-US" altLang="ko-KR" dirty="0" smtClean="0"/>
                        <a:t>-</a:t>
                      </a:r>
                      <a:r>
                        <a:rPr lang="ko-KR" altLang="en-US" dirty="0" err="1" smtClean="0"/>
                        <a:t>전자책</a:t>
                      </a:r>
                      <a:r>
                        <a:rPr lang="ko-KR" altLang="en-US" dirty="0" smtClean="0"/>
                        <a:t> 전용단말기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북큐브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en-US" altLang="ko-KR" dirty="0" smtClean="0"/>
                        <a:t>B-612, B-815), </a:t>
                      </a:r>
                      <a:r>
                        <a:rPr lang="ko-KR" altLang="en-US" dirty="0" err="1" smtClean="0"/>
                        <a:t>스마트폰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아이폰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안드로이드폰</a:t>
                      </a:r>
                      <a:r>
                        <a:rPr lang="en-US" altLang="ko-KR" dirty="0" smtClean="0"/>
                        <a:t>) </a:t>
                      </a:r>
                      <a:r>
                        <a:rPr lang="ko-KR" altLang="en-US" dirty="0" err="1" smtClean="0"/>
                        <a:t>태블릿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en-US" altLang="ko-KR" dirty="0" smtClean="0"/>
                        <a:t>PC (</a:t>
                      </a:r>
                      <a:r>
                        <a:rPr lang="ko-KR" altLang="en-US" dirty="0" err="1" smtClean="0"/>
                        <a:t>갤럭시탭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아이패드</a:t>
                      </a:r>
                      <a:r>
                        <a:rPr lang="en-US" altLang="ko-KR" dirty="0" smtClean="0"/>
                        <a:t>)</a:t>
                      </a:r>
                      <a:r>
                        <a:rPr lang="ko-KR" altLang="en-US" dirty="0" smtClean="0"/>
                        <a:t>등에서 </a:t>
                      </a:r>
                      <a:r>
                        <a:rPr lang="ko-KR" altLang="en-US" dirty="0" err="1" smtClean="0"/>
                        <a:t>전자책의</a:t>
                      </a:r>
                      <a:r>
                        <a:rPr lang="ko-KR" altLang="en-US" dirty="0" smtClean="0"/>
                        <a:t> 이용이 가능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*</a:t>
                      </a:r>
                      <a:r>
                        <a:rPr lang="ko-KR" altLang="en-US" dirty="0" smtClean="0"/>
                        <a:t>처음 </a:t>
                      </a:r>
                      <a:r>
                        <a:rPr lang="ko-KR" altLang="en-US" dirty="0" err="1" smtClean="0"/>
                        <a:t>책읽기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ko-KR" altLang="en-US" dirty="0" err="1" smtClean="0"/>
                        <a:t>이용시</a:t>
                      </a:r>
                      <a:r>
                        <a:rPr lang="ko-KR" altLang="en-US" dirty="0" smtClean="0"/>
                        <a:t> 자동으로 </a:t>
                      </a:r>
                      <a:r>
                        <a:rPr lang="ko-KR" altLang="en-US" dirty="0" err="1" smtClean="0"/>
                        <a:t>뷰어가</a:t>
                      </a:r>
                      <a:r>
                        <a:rPr lang="ko-KR" altLang="en-US" dirty="0" smtClean="0"/>
                        <a:t> 설치됩니다</a:t>
                      </a:r>
                      <a:r>
                        <a:rPr lang="en-US" altLang="ko-KR" dirty="0" smtClean="0"/>
                        <a:t>.</a:t>
                      </a:r>
                    </a:p>
                  </a:txBody>
                  <a:tcPr/>
                </a:tc>
              </a:tr>
              <a:tr h="120932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웅진 </a:t>
                      </a:r>
                      <a:r>
                        <a:rPr lang="en-US" altLang="ko-KR" dirty="0" smtClean="0"/>
                        <a:t>OPMS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</a:t>
                      </a:r>
                      <a:r>
                        <a:rPr lang="ko-KR" altLang="en-US" dirty="0" smtClean="0"/>
                        <a:t>단행본 </a:t>
                      </a:r>
                      <a:r>
                        <a:rPr lang="en-US" altLang="ko-KR" dirty="0" smtClean="0"/>
                        <a:t>1,500 </a:t>
                      </a:r>
                      <a:r>
                        <a:rPr lang="ko-KR" altLang="en-US" dirty="0" smtClean="0"/>
                        <a:t>여종제공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-1</a:t>
                      </a:r>
                      <a:r>
                        <a:rPr lang="ko-KR" altLang="en-US" dirty="0" smtClean="0"/>
                        <a:t>인 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권 </a:t>
                      </a:r>
                      <a:r>
                        <a:rPr lang="en-US" altLang="ko-KR" dirty="0" smtClean="0"/>
                        <a:t>7</a:t>
                      </a:r>
                      <a:r>
                        <a:rPr lang="ko-KR" altLang="en-US" dirty="0" smtClean="0"/>
                        <a:t>일 대출가능</a:t>
                      </a:r>
                      <a:r>
                        <a:rPr lang="en-US" altLang="ko-KR" baseline="0" dirty="0" smtClean="0"/>
                        <a:t> (</a:t>
                      </a:r>
                      <a:r>
                        <a:rPr lang="ko-KR" altLang="en-US" baseline="0" dirty="0" smtClean="0"/>
                        <a:t>반납일에 자동 반납처리 됨</a:t>
                      </a:r>
                      <a:r>
                        <a:rPr lang="en-US" altLang="ko-KR" baseline="0" dirty="0" smtClean="0"/>
                        <a:t>)</a:t>
                      </a:r>
                    </a:p>
                    <a:p>
                      <a:pPr latinLnBrk="1"/>
                      <a:r>
                        <a:rPr lang="en-US" altLang="ko-KR" dirty="0" smtClean="0"/>
                        <a:t>*</a:t>
                      </a:r>
                      <a:r>
                        <a:rPr lang="ko-KR" altLang="en-US" dirty="0" smtClean="0"/>
                        <a:t>처음 </a:t>
                      </a:r>
                      <a:r>
                        <a:rPr lang="ko-KR" altLang="en-US" dirty="0" err="1" smtClean="0"/>
                        <a:t>책읽기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ko-KR" altLang="en-US" dirty="0" err="1" smtClean="0"/>
                        <a:t>이용시</a:t>
                      </a:r>
                      <a:r>
                        <a:rPr lang="ko-KR" altLang="en-US" dirty="0" smtClean="0"/>
                        <a:t> 자동으로 </a:t>
                      </a:r>
                      <a:r>
                        <a:rPr lang="ko-KR" altLang="en-US" dirty="0" err="1" smtClean="0"/>
                        <a:t>뷰어가</a:t>
                      </a:r>
                      <a:r>
                        <a:rPr lang="ko-KR" altLang="en-US" dirty="0" smtClean="0"/>
                        <a:t> 설치 됩니다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dirty="0" err="1" smtClean="0"/>
                        <a:t>모바일</a:t>
                      </a:r>
                      <a:r>
                        <a:rPr lang="ko-KR" altLang="en-US" dirty="0" smtClean="0"/>
                        <a:t> 사이트도 </a:t>
                      </a:r>
                      <a:r>
                        <a:rPr lang="ko-KR" altLang="en-US" dirty="0" err="1" smtClean="0"/>
                        <a:t>이용가능합니다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Sample Site – Cont’d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899592" y="1484784"/>
          <a:ext cx="7772400" cy="476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81989"/>
                <a:gridCol w="5790411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Vendors</a:t>
                      </a:r>
                      <a:endParaRPr lang="ko-KR" alt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Content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E-Learning</a:t>
                      </a:r>
                      <a:endParaRPr lang="ko-KR" alt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</a:t>
                      </a:r>
                      <a:r>
                        <a:rPr lang="ko-KR" altLang="en-US" dirty="0" smtClean="0"/>
                        <a:t>어학강좌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  </a:t>
                      </a:r>
                      <a:r>
                        <a:rPr lang="ko-KR" altLang="en-US" dirty="0" smtClean="0"/>
                        <a:t>글로벌</a:t>
                      </a:r>
                      <a:r>
                        <a:rPr lang="en-US" altLang="ko-KR" dirty="0" smtClean="0"/>
                        <a:t>21</a:t>
                      </a:r>
                      <a:r>
                        <a:rPr lang="ko-KR" altLang="en-US" dirty="0" smtClean="0"/>
                        <a:t>에서 제공하는 어학학습강좌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  </a:t>
                      </a:r>
                      <a:r>
                        <a:rPr lang="ko-KR" altLang="en-US" dirty="0" smtClean="0"/>
                        <a:t>도서관 홈페이지 로그인 후 이용 가능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-</a:t>
                      </a:r>
                      <a:r>
                        <a:rPr lang="ko-KR" altLang="en-US" dirty="0" smtClean="0"/>
                        <a:t>영어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-</a:t>
                      </a:r>
                      <a:r>
                        <a:rPr lang="ko-KR" altLang="en-US" dirty="0" smtClean="0"/>
                        <a:t>일본어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-</a:t>
                      </a:r>
                      <a:r>
                        <a:rPr lang="ko-KR" altLang="en-US" dirty="0" smtClean="0"/>
                        <a:t>중국어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-IT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강좌</a:t>
                      </a:r>
                      <a:endParaRPr lang="en-US" altLang="ko-KR" baseline="0" dirty="0" smtClean="0"/>
                    </a:p>
                    <a:p>
                      <a:pPr latinLnBrk="1"/>
                      <a:r>
                        <a:rPr lang="en-US" altLang="ko-KR" baseline="0" dirty="0" smtClean="0"/>
                        <a:t>-</a:t>
                      </a:r>
                      <a:r>
                        <a:rPr lang="ko-KR" altLang="en-US" baseline="0" dirty="0" smtClean="0"/>
                        <a:t>실무강좌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smtClean="0"/>
                        <a:t>전문과정</a:t>
                      </a:r>
                      <a:endParaRPr lang="en-US" altLang="ko-KR" baseline="0" dirty="0" smtClean="0"/>
                    </a:p>
                    <a:p>
                      <a:pPr latinLnBrk="1"/>
                      <a:r>
                        <a:rPr lang="en-US" altLang="ko-KR" baseline="0" dirty="0" smtClean="0"/>
                        <a:t>-CAD, </a:t>
                      </a:r>
                      <a:r>
                        <a:rPr lang="ko-KR" altLang="en-US" baseline="0" dirty="0" smtClean="0"/>
                        <a:t>프로그래밍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err="1" smtClean="0"/>
                        <a:t>웹프로그래밍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err="1" smtClean="0"/>
                        <a:t>웹편집</a:t>
                      </a:r>
                      <a:r>
                        <a:rPr lang="ko-KR" altLang="en-US" baseline="0" dirty="0" smtClean="0"/>
                        <a:t> 자격증 강좌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……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KSI </a:t>
                      </a:r>
                      <a:r>
                        <a:rPr lang="en-US" altLang="ko-KR" dirty="0" err="1" smtClean="0"/>
                        <a:t>ebook</a:t>
                      </a:r>
                      <a:endParaRPr lang="ko-KR" alt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-</a:t>
                      </a:r>
                      <a:r>
                        <a:rPr lang="ko-KR" altLang="en-US" dirty="0" smtClean="0"/>
                        <a:t>한국학술정보에서 발행하는 전 주제분야 </a:t>
                      </a:r>
                      <a:r>
                        <a:rPr lang="ko-KR" altLang="en-US" dirty="0" err="1" smtClean="0"/>
                        <a:t>전자책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en-US" altLang="ko-KR" dirty="0" smtClean="0"/>
                        <a:t>5,000</a:t>
                      </a:r>
                      <a:r>
                        <a:rPr lang="ko-KR" altLang="en-US" dirty="0" smtClean="0"/>
                        <a:t>책 제공</a:t>
                      </a:r>
                      <a:endParaRPr lang="en-US" altLang="ko-KR" dirty="0" smtClean="0"/>
                    </a:p>
                    <a:p>
                      <a:pPr latinLnBrk="1">
                        <a:buFontTx/>
                        <a:buChar char="-"/>
                      </a:pPr>
                      <a:r>
                        <a:rPr lang="ko-KR" altLang="en-US" dirty="0" smtClean="0"/>
                        <a:t>원문구독 </a:t>
                      </a:r>
                      <a:r>
                        <a:rPr lang="en-US" altLang="ko-KR" dirty="0" smtClean="0"/>
                        <a:t>136</a:t>
                      </a:r>
                      <a:r>
                        <a:rPr lang="ko-KR" altLang="en-US" dirty="0" smtClean="0"/>
                        <a:t>종은 다운로드 가능하고 나머지 책은 본문읽기만 가능</a:t>
                      </a:r>
                      <a:endParaRPr lang="en-US" altLang="ko-KR" dirty="0" smtClean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BookRail</a:t>
                      </a:r>
                      <a:endParaRPr lang="ko-KR" alt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전자책</a:t>
                      </a:r>
                      <a:r>
                        <a:rPr lang="ko-KR" altLang="en-US" dirty="0" smtClean="0"/>
                        <a:t> 단행본 제공</a:t>
                      </a:r>
                      <a:endParaRPr lang="ko-KR" altLang="en-US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200" dirty="0" smtClean="0">
                <a:latin typeface="휴먼엑스포" pitchFamily="18" charset="-127"/>
                <a:ea typeface="휴먼엑스포" pitchFamily="18" charset="-127"/>
              </a:rPr>
              <a:t>E-Book Services </a:t>
            </a:r>
            <a:br>
              <a:rPr lang="en-US" altLang="ko-KR" sz="3200" dirty="0" smtClean="0">
                <a:latin typeface="휴먼엑스포" pitchFamily="18" charset="-127"/>
                <a:ea typeface="휴먼엑스포" pitchFamily="18" charset="-127"/>
              </a:rPr>
            </a:br>
            <a:r>
              <a:rPr lang="en-US" altLang="ko-KR" sz="3200" dirty="0" smtClean="0">
                <a:latin typeface="휴먼엑스포" pitchFamily="18" charset="-127"/>
                <a:ea typeface="휴먼엑스포" pitchFamily="18" charset="-127"/>
              </a:rPr>
              <a:t>in University Libraries: Researches</a:t>
            </a:r>
            <a:endParaRPr lang="ko-KR" altLang="en-US" sz="3200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대학도서관 </a:t>
            </a:r>
            <a:r>
              <a:rPr lang="ko-KR" altLang="en-US" dirty="0" err="1" smtClean="0"/>
              <a:t>전자책</a:t>
            </a:r>
            <a:r>
              <a:rPr lang="ko-KR" altLang="en-US" dirty="0" smtClean="0"/>
              <a:t> 서비스 이용자 만족도에 관한 연구 </a:t>
            </a:r>
            <a:r>
              <a:rPr lang="en-US" altLang="ko-KR" dirty="0" smtClean="0"/>
              <a:t>/ </a:t>
            </a:r>
            <a:r>
              <a:rPr lang="ko-KR" altLang="en-US" dirty="0" smtClean="0"/>
              <a:t>남영준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최성은</a:t>
            </a:r>
            <a:r>
              <a:rPr lang="en-US" altLang="ko-KR" dirty="0" smtClean="0"/>
              <a:t>. 2011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대학생 집단의 </a:t>
            </a:r>
            <a:r>
              <a:rPr lang="ko-KR" altLang="en-US" dirty="0" err="1" smtClean="0"/>
              <a:t>전자책</a:t>
            </a:r>
            <a:r>
              <a:rPr lang="ko-KR" altLang="en-US" dirty="0" smtClean="0"/>
              <a:t> 이용 행태 및 인지된 서비스 품질에 관한 연구 </a:t>
            </a:r>
            <a:r>
              <a:rPr lang="en-US" altLang="ko-KR" dirty="0" smtClean="0"/>
              <a:t>/ </a:t>
            </a:r>
            <a:r>
              <a:rPr lang="ko-KR" altLang="en-US" dirty="0" smtClean="0"/>
              <a:t>이다미</a:t>
            </a:r>
            <a:r>
              <a:rPr lang="en-US" altLang="ko-KR" dirty="0" smtClean="0"/>
              <a:t>. 2012.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메트로">
  <a:themeElements>
    <a:clrScheme name="메트로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메트로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메트로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1180</TotalTime>
  <Words>517</Words>
  <Application>Microsoft Office PowerPoint</Application>
  <PresentationFormat>On-screen Show (4:3)</PresentationFormat>
  <Paragraphs>166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메트로</vt:lpstr>
      <vt:lpstr>E-books Services  In Korea</vt:lpstr>
      <vt:lpstr>E-Books in Korea</vt:lpstr>
      <vt:lpstr>E-book Sales (Kyobo, 2011)</vt:lpstr>
      <vt:lpstr>Sales in Non-Literature   (Kyobo, 2011)</vt:lpstr>
      <vt:lpstr>E-book Services in Korea</vt:lpstr>
      <vt:lpstr>Library Homepages for E-books</vt:lpstr>
      <vt:lpstr>Sample Site</vt:lpstr>
      <vt:lpstr>Sample Site – Cont’d</vt:lpstr>
      <vt:lpstr>E-Book Services  in University Libraries: Researches</vt:lpstr>
      <vt:lpstr>Purposes</vt:lpstr>
      <vt:lpstr>Devices</vt:lpstr>
      <vt:lpstr>Access</vt:lpstr>
      <vt:lpstr>Reading Time</vt:lpstr>
      <vt:lpstr>Reading Style</vt:lpstr>
      <vt:lpstr>Categories</vt:lpstr>
      <vt:lpstr>PowerPoint Presentation</vt:lpstr>
      <vt:lpstr>Logins (북큐브) </vt:lpstr>
      <vt:lpstr>Check-outs (북큐브)</vt:lpstr>
      <vt:lpstr>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Sunyoon_Inspiron</dc:creator>
  <cp:lastModifiedBy>Sung, Yunah</cp:lastModifiedBy>
  <cp:revision>110</cp:revision>
  <dcterms:created xsi:type="dcterms:W3CDTF">2012-03-05T19:29:15Z</dcterms:created>
  <dcterms:modified xsi:type="dcterms:W3CDTF">2012-03-14T11:28:48Z</dcterms:modified>
</cp:coreProperties>
</file>